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59" r:id="rId5"/>
    <p:sldId id="260" r:id="rId6"/>
    <p:sldId id="268" r:id="rId7"/>
  </p:sldIdLst>
  <p:sldSz cx="12192000" cy="6858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592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6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24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1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9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85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539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94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99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26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715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95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180492"/>
            <a:ext cx="9144000" cy="1767254"/>
          </a:xfrm>
        </p:spPr>
        <p:txBody>
          <a:bodyPr/>
          <a:lstStyle/>
          <a:p>
            <a:r>
              <a:rPr lang="uk-UA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Звіт керівництва</a:t>
            </a:r>
            <a:endParaRPr lang="ru-RU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7977" y="4536831"/>
            <a:ext cx="9270023" cy="1160584"/>
          </a:xfrm>
        </p:spPr>
        <p:txBody>
          <a:bodyPr/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2020 рік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73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Організаційна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структура 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опис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підприємства</a:t>
            </a:r>
            <a:r>
              <a:rPr lang="ru-RU" sz="2000" b="1" dirty="0">
                <a:solidFill>
                  <a:srgbClr val="0070C0"/>
                </a:solidFill>
              </a:rPr>
              <a:t/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mtClean="0"/>
              <a:t>                                  </a:t>
            </a:r>
            <a:r>
              <a:rPr lang="ru-RU" sz="2000" b="1" smtClean="0">
                <a:solidFill>
                  <a:srgbClr val="333333"/>
                </a:solidFill>
                <a:latin typeface="Helvetica Neue"/>
              </a:rPr>
              <a:t>ТОВ </a:t>
            </a:r>
            <a:r>
              <a:rPr lang="ru-RU" sz="2000" b="1" dirty="0">
                <a:solidFill>
                  <a:srgbClr val="333333"/>
                </a:solidFill>
                <a:latin typeface="Helvetica Neue"/>
              </a:rPr>
              <a:t>«</a:t>
            </a:r>
            <a:r>
              <a:rPr lang="ru-RU" sz="2000" b="1" dirty="0" err="1">
                <a:solidFill>
                  <a:srgbClr val="333333"/>
                </a:solidFill>
                <a:latin typeface="Helvetica Neue"/>
              </a:rPr>
              <a:t>Агрофірма</a:t>
            </a:r>
            <a:r>
              <a:rPr lang="ru-RU" sz="2000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latin typeface="Helvetica Neue"/>
              </a:rPr>
              <a:t>Дніпропетровська</a:t>
            </a:r>
            <a:r>
              <a:rPr lang="ru-RU" sz="2000" b="1" dirty="0">
                <a:solidFill>
                  <a:srgbClr val="333333"/>
                </a:solidFill>
                <a:latin typeface="Helvetica Neue"/>
              </a:rPr>
              <a:t>»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пропонує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яйце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власного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smtClean="0">
                <a:solidFill>
                  <a:srgbClr val="333333"/>
                </a:solidFill>
                <a:latin typeface="Helvetica Neue"/>
              </a:rPr>
              <a:t>  </a:t>
            </a:r>
            <a:r>
              <a:rPr lang="ru-RU" sz="2000" dirty="0" err="1" smtClean="0">
                <a:solidFill>
                  <a:srgbClr val="333333"/>
                </a:solidFill>
                <a:latin typeface="Helvetica Neue"/>
              </a:rPr>
              <a:t>виробницва</a:t>
            </a:r>
            <a:r>
              <a:rPr lang="ru-RU" sz="20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кросів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Декалб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Уайт та Ломан Уайт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від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імпортованих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високоякісних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smtClean="0">
                <a:solidFill>
                  <a:srgbClr val="333333"/>
                </a:solidFill>
                <a:latin typeface="Helvetica Neue"/>
              </a:rPr>
              <a:t>  </a:t>
            </a:r>
            <a:r>
              <a:rPr lang="ru-RU" sz="2000" dirty="0" err="1" smtClean="0">
                <a:solidFill>
                  <a:srgbClr val="333333"/>
                </a:solidFill>
                <a:latin typeface="Helvetica Neue"/>
              </a:rPr>
              <a:t>батьків</a:t>
            </a:r>
            <a:r>
              <a:rPr lang="ru-RU" sz="20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 smtClean="0">
                <a:solidFill>
                  <a:srgbClr val="333333"/>
                </a:solidFill>
                <a:latin typeface="Helvetica Neue"/>
              </a:rPr>
              <a:t>компанії</a:t>
            </a:r>
            <a:r>
              <a:rPr lang="ru-RU" sz="20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«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Хендрікс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генетікс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»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птахівництво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вирощування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зернових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і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технічних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культур;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вирощування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овочів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і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баштанних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коренеплодів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і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бульбоплодів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виробництво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продуктів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мукомельно-круп’яної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промисловості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виробництво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готових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кормів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для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тварин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що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містяться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на фермах;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оптова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торгівля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зерном,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необробленим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тютюном,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насінням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 і кормами для </a:t>
            </a:r>
            <a:r>
              <a:rPr lang="ru-RU" sz="2000" dirty="0" err="1">
                <a:solidFill>
                  <a:srgbClr val="333333"/>
                </a:solidFill>
                <a:latin typeface="Helvetica Neue"/>
              </a:rPr>
              <a:t>тварин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207" y="1226635"/>
            <a:ext cx="2019300" cy="12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4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Організаційна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структура 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опис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підприємства</a:t>
            </a:r>
            <a:r>
              <a:rPr lang="ru-RU" sz="2000" b="1" dirty="0">
                <a:solidFill>
                  <a:srgbClr val="0070C0"/>
                </a:solidFill>
              </a:rPr>
              <a:t/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           </a:t>
            </a:r>
            <a:r>
              <a:rPr lang="ru-RU" dirty="0" err="1" smtClean="0"/>
              <a:t>Перелік</a:t>
            </a:r>
            <a:r>
              <a:rPr lang="ru-RU" dirty="0" smtClean="0"/>
              <a:t> </a:t>
            </a:r>
            <a:r>
              <a:rPr lang="ru-RU" dirty="0" err="1"/>
              <a:t>засновників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smtClean="0"/>
              <a:t>особи: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b="1" dirty="0">
                <a:solidFill>
                  <a:srgbClr val="0070C0"/>
                </a:solidFill>
                <a:latin typeface="Arial Black" panose="020B0A04020102020204" pitchFamily="34" charset="0"/>
              </a:rPr>
              <a:t>МІЛОВАНОВ АНДРІЙ </a:t>
            </a: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АНАТОЛІЙОВИЧ</a:t>
            </a:r>
          </a:p>
          <a:p>
            <a:pPr marL="1371600" lvl="3" indent="0">
              <a:buNone/>
            </a:pPr>
            <a:r>
              <a:rPr lang="ru-RU" dirty="0" smtClean="0"/>
              <a:t>Адреса </a:t>
            </a:r>
            <a:r>
              <a:rPr lang="ru-RU" dirty="0" err="1"/>
              <a:t>засновника</a:t>
            </a:r>
            <a:r>
              <a:rPr lang="ru-RU" dirty="0"/>
              <a:t>: </a:t>
            </a:r>
            <a:r>
              <a:rPr lang="ru-RU" dirty="0" err="1"/>
              <a:t>Україна</a:t>
            </a:r>
            <a:r>
              <a:rPr lang="ru-RU" dirty="0"/>
              <a:t>, </a:t>
            </a:r>
            <a:r>
              <a:rPr lang="ru-RU" dirty="0" err="1"/>
              <a:t>Місцезнаходження</a:t>
            </a:r>
            <a:r>
              <a:rPr lang="ru-RU" dirty="0"/>
              <a:t>: </a:t>
            </a:r>
            <a:r>
              <a:rPr lang="ru-RU" dirty="0" err="1"/>
              <a:t>Україна</a:t>
            </a:r>
            <a:r>
              <a:rPr lang="ru-RU" dirty="0"/>
              <a:t>, 49041, </a:t>
            </a:r>
            <a:r>
              <a:rPr lang="ru-RU" dirty="0" err="1"/>
              <a:t>Дніпропетровська</a:t>
            </a:r>
            <a:r>
              <a:rPr lang="ru-RU" dirty="0"/>
              <a:t> обл., </a:t>
            </a:r>
            <a:r>
              <a:rPr lang="ru-RU" dirty="0" err="1"/>
              <a:t>місто</a:t>
            </a:r>
            <a:r>
              <a:rPr lang="ru-RU" dirty="0"/>
              <a:t> </a:t>
            </a:r>
            <a:r>
              <a:rPr lang="ru-RU" dirty="0" err="1"/>
              <a:t>Дніпро</a:t>
            </a:r>
            <a:r>
              <a:rPr lang="ru-RU" dirty="0"/>
              <a:t>, ВУЛИЦЯ ДМИТРОВА, </a:t>
            </a:r>
            <a:r>
              <a:rPr lang="ru-RU" dirty="0" err="1"/>
              <a:t>будинок</a:t>
            </a:r>
            <a:r>
              <a:rPr lang="ru-RU" dirty="0"/>
              <a:t> </a:t>
            </a:r>
            <a:r>
              <a:rPr lang="ru-RU" dirty="0" smtClean="0"/>
              <a:t>11</a:t>
            </a:r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до статутного фонду: </a:t>
            </a:r>
            <a:r>
              <a:rPr lang="ru-RU" dirty="0" smtClean="0"/>
              <a:t>1003,64 </a:t>
            </a:r>
            <a:r>
              <a:rPr lang="ru-RU" dirty="0" err="1"/>
              <a:t>грн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Частка</a:t>
            </a:r>
            <a:r>
              <a:rPr lang="ru-RU" dirty="0"/>
              <a:t> (%): </a:t>
            </a:r>
            <a:r>
              <a:rPr lang="ru-RU" dirty="0" smtClean="0"/>
              <a:t>0,001%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АМАРІНГО </a:t>
            </a:r>
            <a:r>
              <a:rPr lang="ru-RU" b="1" dirty="0">
                <a:solidFill>
                  <a:srgbClr val="0070C0"/>
                </a:solidFill>
                <a:latin typeface="Arial Black" panose="020B0A04020102020204" pitchFamily="34" charset="0"/>
              </a:rPr>
              <a:t>ЛТД (</a:t>
            </a:r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</a:rPr>
              <a:t>AMARINGO LTD</a:t>
            </a:r>
            <a:r>
              <a:rPr lang="en-US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</a:t>
            </a:r>
            <a:endParaRPr lang="ru-RU" b="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1371600" lvl="3" indent="0">
              <a:buNone/>
            </a:pPr>
            <a:r>
              <a:rPr lang="ru-RU" dirty="0" smtClean="0"/>
              <a:t>Адреса </a:t>
            </a:r>
            <a:r>
              <a:rPr lang="ru-RU" dirty="0" err="1"/>
              <a:t>засновника</a:t>
            </a:r>
            <a:r>
              <a:rPr lang="ru-RU" dirty="0" smtClean="0"/>
              <a:t>: </a:t>
            </a:r>
            <a:r>
              <a:rPr lang="ru-RU" dirty="0" err="1"/>
              <a:t>Країна</a:t>
            </a:r>
            <a:r>
              <a:rPr lang="ru-RU" dirty="0"/>
              <a:t> </a:t>
            </a:r>
            <a:r>
              <a:rPr lang="ru-RU" dirty="0" err="1"/>
              <a:t>резиденства</a:t>
            </a:r>
            <a:r>
              <a:rPr lang="ru-RU" dirty="0"/>
              <a:t>: </a:t>
            </a:r>
            <a:r>
              <a:rPr lang="ru-RU" dirty="0" err="1"/>
              <a:t>Кіпр</a:t>
            </a:r>
            <a:r>
              <a:rPr lang="ru-RU" dirty="0"/>
              <a:t>, </a:t>
            </a:r>
            <a:r>
              <a:rPr lang="ru-RU" dirty="0" err="1"/>
              <a:t>Місцезнаходження</a:t>
            </a:r>
            <a:r>
              <a:rPr lang="ru-RU" dirty="0"/>
              <a:t>: </a:t>
            </a:r>
            <a:r>
              <a:rPr lang="ru-RU" dirty="0" err="1"/>
              <a:t>Кіпр</a:t>
            </a:r>
            <a:r>
              <a:rPr lang="ru-RU" dirty="0"/>
              <a:t>, 2671, КІПР, НІКОСІЯ, АГІОІ ТРІМІТІАС АРХ. КІПРІАНУ, 6</a:t>
            </a:r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до статутного фонду: </a:t>
            </a:r>
            <a:r>
              <a:rPr lang="ru-RU" dirty="0" smtClean="0"/>
              <a:t>10 035 504,72 </a:t>
            </a:r>
            <a:r>
              <a:rPr lang="ru-RU" dirty="0" err="1"/>
              <a:t>грн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Частка</a:t>
            </a:r>
            <a:r>
              <a:rPr lang="ru-RU" dirty="0"/>
              <a:t> (%): </a:t>
            </a:r>
            <a:r>
              <a:rPr lang="ru-RU" dirty="0" smtClean="0"/>
              <a:t>99,99%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23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08538" y="452211"/>
            <a:ext cx="10515600" cy="5318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Результати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Прибуток за 2020 рік</a:t>
            </a:r>
          </a:p>
          <a:p>
            <a:endParaRPr lang="uk-UA" dirty="0" smtClean="0"/>
          </a:p>
          <a:p>
            <a:endParaRPr lang="uk-UA" dirty="0" smtClean="0"/>
          </a:p>
          <a:p>
            <a:pPr lvl="3"/>
            <a:endParaRPr lang="uk-UA" sz="2800" dirty="0" smtClean="0"/>
          </a:p>
          <a:p>
            <a:pPr lvl="3"/>
            <a:r>
              <a:rPr lang="uk-UA" sz="2800" dirty="0" smtClean="0"/>
              <a:t>Накопичений прибуток станом на 31.12.2020р.</a:t>
            </a:r>
            <a:endParaRPr lang="uk-UA" sz="2800" dirty="0"/>
          </a:p>
          <a:p>
            <a:pPr lvl="3"/>
            <a:endParaRPr lang="uk-UA" sz="2800" dirty="0" smtClean="0"/>
          </a:p>
          <a:p>
            <a:pPr lvl="3"/>
            <a:endParaRPr lang="uk-UA" sz="2800" dirty="0"/>
          </a:p>
          <a:p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54667" y="2266237"/>
            <a:ext cx="2473234" cy="10189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27 095 тис. грн.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63505" y="4757391"/>
            <a:ext cx="2473234" cy="10189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240 028 тис. грн.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729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Ліквідність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зобов'язання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/>
          <a:lstStyle/>
          <a:p>
            <a:r>
              <a:rPr lang="uk-UA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Поточні активи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>
                <a:solidFill>
                  <a:srgbClr val="FFC000"/>
                </a:solidFill>
                <a:latin typeface="Arial Black" panose="020B0A04020102020204" pitchFamily="34" charset="0"/>
              </a:rPr>
              <a:t>Поточні зобов’язання</a:t>
            </a:r>
            <a:endParaRPr lang="ru-RU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936274" y="984069"/>
            <a:ext cx="7027818" cy="23338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2020 рік зменшилися з </a:t>
            </a:r>
            <a:r>
              <a:rPr lang="uk-UA" dirty="0" smtClean="0"/>
              <a:t>293,647 </a:t>
            </a:r>
            <a:r>
              <a:rPr lang="uk-UA" dirty="0" smtClean="0"/>
              <a:t>млн. грн. до </a:t>
            </a:r>
            <a:r>
              <a:rPr lang="uk-UA" dirty="0" smtClean="0"/>
              <a:t>209,224 </a:t>
            </a:r>
            <a:r>
              <a:rPr lang="uk-UA" dirty="0" err="1" smtClean="0"/>
              <a:t>млн.грн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1602377" y="3831771"/>
            <a:ext cx="7994469" cy="23251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2020 рік зменшилися з 141 762 </a:t>
            </a:r>
            <a:r>
              <a:rPr lang="uk-UA" dirty="0" err="1" smtClean="0"/>
              <a:t>тис.грн</a:t>
            </a:r>
            <a:r>
              <a:rPr lang="uk-UA" dirty="0" smtClean="0"/>
              <a:t>. до 26 813 </a:t>
            </a:r>
            <a:r>
              <a:rPr lang="uk-UA" dirty="0" err="1" smtClean="0"/>
              <a:t>тис.грн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770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15463"/>
            <a:ext cx="9144000" cy="624252"/>
          </a:xfrm>
        </p:spPr>
        <p:txBody>
          <a:bodyPr>
            <a:normAutofit/>
          </a:bodyPr>
          <a:lstStyle/>
          <a:p>
            <a:r>
              <a:rPr lang="uk-UA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Соціальні аспекти та кадрова політика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492" y="1828799"/>
            <a:ext cx="9630508" cy="4528039"/>
          </a:xfrm>
        </p:spPr>
        <p:txBody>
          <a:bodyPr/>
          <a:lstStyle/>
          <a:p>
            <a:r>
              <a:rPr lang="uk-UA" dirty="0" smtClean="0">
                <a:solidFill>
                  <a:schemeClr val="accent1"/>
                </a:solidFill>
              </a:rPr>
              <a:t>  </a:t>
            </a:r>
          </a:p>
          <a:p>
            <a:endParaRPr lang="uk-UA" dirty="0">
              <a:solidFill>
                <a:schemeClr val="accent1"/>
              </a:solidFill>
            </a:endParaRPr>
          </a:p>
          <a:p>
            <a:r>
              <a:rPr lang="uk-UA" dirty="0" smtClean="0">
                <a:solidFill>
                  <a:schemeClr val="accent1"/>
                </a:solidFill>
              </a:rPr>
              <a:t>Середня чисельність працівників за 2020 рік </a:t>
            </a:r>
            <a:r>
              <a:rPr lang="uk-UA" smtClean="0">
                <a:solidFill>
                  <a:schemeClr val="accent1"/>
                </a:solidFill>
              </a:rPr>
              <a:t>– 146 </a:t>
            </a:r>
            <a:r>
              <a:rPr lang="uk-UA" dirty="0" smtClean="0">
                <a:solidFill>
                  <a:schemeClr val="accent1"/>
                </a:solidFill>
              </a:rPr>
              <a:t>осіб, в </a:t>
            </a:r>
            <a:r>
              <a:rPr lang="uk-UA" dirty="0" err="1" smtClean="0">
                <a:solidFill>
                  <a:schemeClr val="accent1"/>
                </a:solidFill>
              </a:rPr>
              <a:t>т.ч</a:t>
            </a:r>
            <a:r>
              <a:rPr lang="uk-UA" dirty="0" smtClean="0">
                <a:solidFill>
                  <a:schemeClr val="accent1"/>
                </a:solidFill>
              </a:rPr>
              <a:t>. 78 жінок, 6 жінок займають керівні посади на підприємстві.</a:t>
            </a:r>
          </a:p>
          <a:p>
            <a:endParaRPr lang="uk-UA" dirty="0">
              <a:solidFill>
                <a:schemeClr val="accent1"/>
              </a:solidFill>
            </a:endParaRPr>
          </a:p>
          <a:p>
            <a:endParaRPr lang="uk-UA" dirty="0">
              <a:solidFill>
                <a:schemeClr val="accent1"/>
              </a:solidFill>
            </a:endParaRPr>
          </a:p>
          <a:p>
            <a:r>
              <a:rPr lang="uk-UA" dirty="0" smtClean="0">
                <a:solidFill>
                  <a:schemeClr val="accent1"/>
                </a:solidFill>
              </a:rPr>
              <a:t>Нашими працівниками відпрацьовано за 2020рік - 263 472 робочих годин.</a:t>
            </a:r>
          </a:p>
          <a:p>
            <a:pPr algn="l"/>
            <a:endParaRPr lang="uk-UA" dirty="0">
              <a:solidFill>
                <a:schemeClr val="accent1"/>
              </a:solidFill>
            </a:endParaRPr>
          </a:p>
          <a:p>
            <a:pPr algn="l"/>
            <a:r>
              <a:rPr lang="uk-UA" dirty="0" smtClean="0">
                <a:solidFill>
                  <a:schemeClr val="accent1"/>
                </a:solidFill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665390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280</Words>
  <Application>Microsoft Office PowerPoint</Application>
  <PresentationFormat>Широкоэкранный</PresentationFormat>
  <Paragraphs>59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Helvetica Neue</vt:lpstr>
      <vt:lpstr>Тема Office</vt:lpstr>
      <vt:lpstr>Звіт керівництва</vt:lpstr>
      <vt:lpstr>Організаційна структура та опис діяльності підприємства </vt:lpstr>
      <vt:lpstr>Організаційна структура та опис діяльності підприємства </vt:lpstr>
      <vt:lpstr>Результати діяльності</vt:lpstr>
      <vt:lpstr>Ліквідність та зобов'язання</vt:lpstr>
      <vt:lpstr>Соціальні аспекти та кадрова політика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керівництва</dc:title>
  <dc:creator>Подгорич Лариса Вікторівна</dc:creator>
  <cp:lastModifiedBy>Гриценко Наталия Леонидовна</cp:lastModifiedBy>
  <cp:revision>37</cp:revision>
  <cp:lastPrinted>2020-08-25T12:46:22Z</cp:lastPrinted>
  <dcterms:created xsi:type="dcterms:W3CDTF">2020-08-21T11:50:35Z</dcterms:created>
  <dcterms:modified xsi:type="dcterms:W3CDTF">2021-05-27T08:53:49Z</dcterms:modified>
</cp:coreProperties>
</file>